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handoutMasterIdLst>
    <p:handoutMasterId r:id="rId33"/>
  </p:handoutMasterIdLst>
  <p:sldIdLst>
    <p:sldId id="257" r:id="rId2"/>
    <p:sldId id="260" r:id="rId3"/>
    <p:sldId id="261" r:id="rId4"/>
    <p:sldId id="289" r:id="rId5"/>
    <p:sldId id="262" r:id="rId6"/>
    <p:sldId id="263" r:id="rId7"/>
    <p:sldId id="267" r:id="rId8"/>
    <p:sldId id="268" r:id="rId9"/>
    <p:sldId id="266" r:id="rId10"/>
    <p:sldId id="269" r:id="rId11"/>
    <p:sldId id="273" r:id="rId12"/>
    <p:sldId id="286" r:id="rId13"/>
    <p:sldId id="275" r:id="rId14"/>
    <p:sldId id="276" r:id="rId15"/>
    <p:sldId id="270" r:id="rId16"/>
    <p:sldId id="277" r:id="rId17"/>
    <p:sldId id="288" r:id="rId18"/>
    <p:sldId id="271" r:id="rId19"/>
    <p:sldId id="278" r:id="rId20"/>
    <p:sldId id="272" r:id="rId21"/>
    <p:sldId id="274" r:id="rId22"/>
    <p:sldId id="279" r:id="rId23"/>
    <p:sldId id="280" r:id="rId24"/>
    <p:sldId id="281" r:id="rId25"/>
    <p:sldId id="282" r:id="rId26"/>
    <p:sldId id="283" r:id="rId27"/>
    <p:sldId id="284" r:id="rId28"/>
    <p:sldId id="291" r:id="rId29"/>
    <p:sldId id="293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smtClean="0"/>
              <a:t>Intelligent Map Reader:A Frame Work for Topographic Map Understanding With Deep Learning And gazetteer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92EDE-C855-47DA-AAF8-21894E909964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D8CB8-9BDF-4C90-A9EA-425CFEAEC5F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429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dirty="0" smtClean="0"/>
              <a:t>Intelligent Map </a:t>
            </a:r>
            <a:r>
              <a:rPr lang="en-IN" dirty="0" err="1" smtClean="0"/>
              <a:t>Reader:A</a:t>
            </a:r>
            <a:r>
              <a:rPr lang="en-IN" dirty="0" smtClean="0"/>
              <a:t> Frame Work for Topographic Map Understanding With Deep Learning And gazetteer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223FC-D412-4248-8ED4-46C31072BD6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 smtClean="0"/>
              <a:t>Intelligent Map Reader:A Frame Work for Topographic Map Understanding With Deep Learning And gazetteer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EEEEA0-A20F-4A8F-8B9C-1FCC5FB29950}" type="datetimeFigureOut">
              <a:rPr lang="en-US" smtClean="0"/>
              <a:pPr/>
              <a:t>9/27/2018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C223FC-D412-4248-8ED4-46C31072BD6A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D80B-341B-404F-BB2D-3A83A40FC07D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F9278-DC98-4D26-BA72-8EB0940CE3C1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1207-0A8F-42E3-A0C2-4EB24A30FF72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1D21-BE2D-4FD8-B8BE-F2C5429EB7D7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8486-17E4-4992-A2E4-F2E6851BF6D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A46D-1C8D-416E-A8D0-200B811278A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2CF-64C2-4B65-A76B-191CF1C68554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69A1-D1E1-4ACC-A32C-AF87191C08B3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7B7C-22C6-4FB3-B8B4-644506E20EF9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DD7AE-7116-49CC-BB02-94DD9A02F397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16ADD-6262-4337-8988-2D587CB69753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500042"/>
            <a:ext cx="785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Intelligent Map Reader : A Framework For Topographic Map Understanding With Deep Learning And Gazetteer  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1670" y="3714752"/>
            <a:ext cx="5143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Ardra</a:t>
            </a:r>
            <a:r>
              <a:rPr lang="en-US" altLang="zh-TW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P V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 no:15 S7 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BTech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CSE</a:t>
            </a:r>
          </a:p>
          <a:p>
            <a:pPr algn="ctr"/>
            <a:endParaRPr lang="en-US" altLang="zh-TW" sz="2800" dirty="0" smtClean="0"/>
          </a:p>
          <a:p>
            <a:pPr algn="ctr"/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Dept of CSE MACE </a:t>
            </a:r>
            <a:r>
              <a:rPr lang="en-US" altLang="zh-TW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Kothamangalam</a:t>
            </a:r>
            <a:endParaRPr lang="en-US" altLang="zh-TW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altLang="zh-TW" sz="2800" dirty="0" smtClean="0"/>
          </a:p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September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2018</a:t>
            </a:r>
          </a:p>
          <a:p>
            <a:pPr algn="ctr"/>
            <a:endParaRPr lang="en-US" altLang="zh-TW" sz="2800" dirty="0" smtClean="0"/>
          </a:p>
          <a:p>
            <a:pPr algn="ctr"/>
            <a:endParaRPr lang="en-US" altLang="zh-TW" sz="2800" dirty="0" smtClean="0"/>
          </a:p>
          <a:p>
            <a:pPr algn="ctr"/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TRAINING DATA SELECTION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07167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Selection of  text samples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Partitioned topographic map into sub images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Label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Img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label the positions of words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and terms.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number of labelled samples was 10200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Data augmentation</a:t>
            </a:r>
          </a:p>
          <a:p>
            <a:pPr lvl="2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Rotations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random cropping.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 TEXT DETECTION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85736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Map text unit is regarded as an object in image.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Faster R-CNN is for localization and recognition of  text units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parameters include the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Dimensionality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of the anchor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boxes</a:t>
            </a:r>
          </a:p>
          <a:p>
            <a:pPr lvl="1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Aspect ratios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IoU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in the loss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function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anchor box sizes are 64∗64, 128∗128, and 256∗256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the aspect ratios are 1:1, 1:2 and 2:1</a:t>
            </a:r>
          </a:p>
          <a:p>
            <a:pPr lvl="1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 TEXT DETECTION(contd...)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DCNN used in this study was a VGG Net model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detection results on the entire map.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The red boxes indicate correct detection results.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purple boxes indicate false negative results.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Green boxes indicate false positive results.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TEXT UNIT SEPERATION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07167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Results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should be separated from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map background and noise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Graph-based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segmentation for the detection area can be</a:t>
            </a:r>
          </a:p>
          <a:p>
            <a:pPr>
              <a:buNone/>
            </a:pPr>
            <a:r>
              <a:rPr lang="en-IN" sz="2400" i="1" dirty="0" smtClean="0">
                <a:latin typeface="Times New Roman" pitchFamily="18" charset="0"/>
                <a:cs typeface="Times New Roman" pitchFamily="18" charset="0"/>
              </a:rPr>
              <a:t>                   G= </a:t>
            </a:r>
            <a:r>
              <a:rPr lang="en-IN" sz="2400" i="1" dirty="0">
                <a:latin typeface="Times New Roman" pitchFamily="18" charset="0"/>
                <a:cs typeface="Times New Roman" pitchFamily="18" charset="0"/>
              </a:rPr>
              <a:t>D (</a:t>
            </a:r>
            <a:r>
              <a:rPr lang="en-IN" sz="2400" i="1" dirty="0" smtClean="0">
                <a:latin typeface="Times New Roman" pitchFamily="18" charset="0"/>
                <a:cs typeface="Times New Roman" pitchFamily="18" charset="0"/>
              </a:rPr>
              <a:t>V, E)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graph-based segmentation partitions G into regions</a:t>
            </a: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gk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V,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Ek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 true , if diff(Ek1,Ek2)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int_diff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(Ek1,Ek2)</a:t>
            </a: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 (Ek1, Ek2) =                                  </a:t>
            </a: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 false,  otherwise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8" name="Left Brace 7"/>
          <p:cNvSpPr/>
          <p:nvPr/>
        </p:nvSpPr>
        <p:spPr>
          <a:xfrm>
            <a:off x="2428860" y="4786322"/>
            <a:ext cx="214314" cy="121444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143116"/>
            <a:ext cx="550072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643050"/>
            <a:ext cx="75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We cluster all segmented regions into multiple meaningful            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groups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0034" y="428604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TEXT UNIT SEPERATION(contd...)</a:t>
            </a:r>
            <a:endParaRPr lang="en-IN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sz="1400" dirty="0" smtClean="0"/>
          </a:p>
          <a:p>
            <a:endParaRPr lang="en-IN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918" y="5929330"/>
            <a:ext cx="507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71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TEXT UNIT SEPERATION(contd...)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We cluster all segmented regions into multiple groups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HSV colour space is normalized as a new 3D space.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DBSCAN to perform clustering on this new 3D space.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DBSCAN depends on two parameters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eps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: maximal distances in terms of the HSV .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minPts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: minimal number of samples.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 TEXT IDENTIFICATION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000100" y="1857364"/>
            <a:ext cx="7572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To address oblique test ,use MBB method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[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Xnew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Ynew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Z]^T =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az-Cyrl-AZ" sz="2400" dirty="0" smtClean="0">
                <a:latin typeface="Times New Roman" pitchFamily="18" charset="0"/>
                <a:cs typeface="Times New Roman" pitchFamily="18" charset="0"/>
              </a:rPr>
              <a:t>Ө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, -sin</a:t>
            </a:r>
            <a:r>
              <a:rPr lang="az-Cyrl-AZ" sz="2400" dirty="0" smtClean="0">
                <a:latin typeface="Times New Roman" pitchFamily="18" charset="0"/>
                <a:cs typeface="Times New Roman" pitchFamily="18" charset="0"/>
              </a:rPr>
              <a:t> Ө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,0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          sin</a:t>
            </a:r>
            <a:r>
              <a:rPr lang="az-Cyrl-AZ" sz="2400" dirty="0" smtClean="0">
                <a:latin typeface="Times New Roman" pitchFamily="18" charset="0"/>
                <a:cs typeface="Times New Roman" pitchFamily="18" charset="0"/>
              </a:rPr>
              <a:t> Ө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az-Cyrl-AZ" sz="2400" dirty="0" smtClean="0">
                <a:latin typeface="Times New Roman" pitchFamily="18" charset="0"/>
                <a:cs typeface="Times New Roman" pitchFamily="18" charset="0"/>
              </a:rPr>
              <a:t> Ө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 0        [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]^T                      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          0 , 0 , 1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Left Bracket 8"/>
          <p:cNvSpPr/>
          <p:nvPr/>
        </p:nvSpPr>
        <p:spPr>
          <a:xfrm>
            <a:off x="4071934" y="2714620"/>
            <a:ext cx="428628" cy="114300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0" name="Right Bracket 9"/>
          <p:cNvSpPr/>
          <p:nvPr/>
        </p:nvSpPr>
        <p:spPr>
          <a:xfrm>
            <a:off x="5857884" y="2714620"/>
            <a:ext cx="428628" cy="1214446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1" name="Flowchart: Summing Junction 10"/>
          <p:cNvSpPr/>
          <p:nvPr/>
        </p:nvSpPr>
        <p:spPr>
          <a:xfrm>
            <a:off x="6357950" y="3071810"/>
            <a:ext cx="285752" cy="214314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57554" y="3929066"/>
            <a:ext cx="557216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643578"/>
            <a:ext cx="357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 TEXT IDENTIFICATION(contd..)</a:t>
            </a:r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1357298"/>
            <a:ext cx="7072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Then use OCR engine to  detected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map text units. 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Results are machine-readable text units .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Subjected to NLP and import into database.</a:t>
            </a:r>
            <a:endParaRPr lang="en-IN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928934"/>
            <a:ext cx="564360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357826"/>
            <a:ext cx="34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CONTENT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85736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Existing system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Faster RCNN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OCR Engine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Frame work for Map Reader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Separation of text units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Gazetteer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Map content understanding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Experiment result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DD70-E080-4F36-A8FC-09796F00D671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43240" y="6356350"/>
            <a:ext cx="2876560" cy="365125"/>
          </a:xfrm>
        </p:spPr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71472" y="0"/>
            <a:ext cx="785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 CONTENT UNDERSTANDING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Based on digital gazetteer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Information included in gazetteer is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Place name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Geographical location/ features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Place description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GNIS system standardize the place names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Names of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GNIS are organized as a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hierarchy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support semantic queries.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14400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285728"/>
            <a:ext cx="7715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MAP CONTENT UNDERSTANDING(co..)</a:t>
            </a:r>
            <a:endParaRPr lang="en-IN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285852" y="6072206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00240"/>
            <a:ext cx="8229600" cy="4525963"/>
          </a:xfrm>
        </p:spPr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Take 12 topographic map used to train faster RCNN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Which selected from deferent areas of US.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Provide average precision for detected map</a:t>
            </a:r>
          </a:p>
          <a:p>
            <a:pPr lvl="2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 value between 87% to 94%</a:t>
            </a:r>
          </a:p>
          <a:p>
            <a:pPr lvl="2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 Value at urban area is low</a:t>
            </a:r>
          </a:p>
          <a:p>
            <a:pPr lvl="2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That of rural area is high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885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68346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EXPERIMENTS(contd...)</a:t>
            </a:r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857232"/>
            <a:ext cx="8429684" cy="197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2857496"/>
            <a:ext cx="8358246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4357694"/>
            <a:ext cx="8358246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5143512"/>
            <a:ext cx="835824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200" dirty="0" smtClean="0"/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14546" y="5929330"/>
            <a:ext cx="5072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EVALUATION OF MAP TEXT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928802"/>
            <a:ext cx="8143932" cy="352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000232" y="5786454"/>
            <a:ext cx="5786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RESULT OF MAP UNDERSTANDING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600200"/>
            <a:ext cx="8329642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, state,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county and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map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name information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for each phrase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map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text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Some straightened text units might not be exactly horizontal , but OCR engine can identifying map text.</a:t>
            </a:r>
          </a:p>
          <a:p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Tesseract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achieved an accuracy of almost 100%.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USGS has established an ontology to provide access to dentitions of classes.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UNDERSTANDING</a:t>
            </a:r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892971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357290" y="6143644"/>
            <a:ext cx="578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85736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support the automatic understanding of the contents.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intelligent map reader is an applications in the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GeoAI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ﬁeld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Plan to develop a new DCNN for joint map text detection and recognition. 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is a more efficient map reader.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Intelligent map reader is better than any other one.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09558" y="152400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57158" y="0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5000" dirty="0" smtClean="0"/>
              <a:t> </a:t>
            </a:r>
            <a:r>
              <a:rPr lang="en-IN" sz="5000" dirty="0" err="1" smtClean="0"/>
              <a:t>Pezeshk</a:t>
            </a:r>
            <a:r>
              <a:rPr lang="en-IN" sz="5000" dirty="0" smtClean="0"/>
              <a:t> </a:t>
            </a:r>
            <a:r>
              <a:rPr lang="en-IN" sz="5000" dirty="0" smtClean="0"/>
              <a:t>and R. L. Tutwiler, ‘‘Extended character defect model for recognition of text from maps,’’ in Proc. SSIAI, Austin, TX, USA, May 2010, pp. 85–88.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5100" dirty="0" smtClean="0"/>
              <a:t> </a:t>
            </a:r>
            <a:r>
              <a:rPr lang="en-IN" sz="5100" dirty="0" err="1" smtClean="0"/>
              <a:t>Pezeshk</a:t>
            </a:r>
            <a:r>
              <a:rPr lang="en-IN" sz="5100" dirty="0" smtClean="0"/>
              <a:t> and R. L. Tutwiler, ‘‘Improved multi angled parallelism for separation of text from intersecting linear features in scanned topographic maps,’’ in Proc. ICASSP, Dallas, TX, USA, Mar. 2010, pp. 1078–1081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5100" dirty="0" smtClean="0"/>
              <a:t>[3] A. </a:t>
            </a:r>
            <a:r>
              <a:rPr lang="en-IN" sz="5100" dirty="0" err="1" smtClean="0"/>
              <a:t>Pezeshk</a:t>
            </a:r>
            <a:r>
              <a:rPr lang="en-IN" sz="5100" dirty="0" smtClean="0"/>
              <a:t> and R. L. Tutwiler, ‘‘Automatic feature extraction and text </a:t>
            </a:r>
            <a:r>
              <a:rPr lang="en-IN" sz="5100" dirty="0" smtClean="0"/>
              <a:t>recognition from scanned topographic </a:t>
            </a:r>
            <a:r>
              <a:rPr lang="en-IN" sz="5100" dirty="0" err="1" smtClean="0"/>
              <a:t>maps</a:t>
            </a:r>
            <a:r>
              <a:rPr lang="en-IN" sz="5100" dirty="0" err="1" smtClean="0"/>
              <a:t>,’’IEEETrans.Geosci.Remote</a:t>
            </a:r>
            <a:r>
              <a:rPr lang="en-IN" sz="5100" dirty="0" smtClean="0"/>
              <a:t> Sens., vol. 49, no. 12, pp. 5047–5063, Dec. 2011.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5100" dirty="0" smtClean="0"/>
              <a:t> M. P. </a:t>
            </a:r>
            <a:r>
              <a:rPr lang="en-IN" sz="5100" dirty="0" err="1" smtClean="0"/>
              <a:t>Deseilligny</a:t>
            </a:r>
            <a:r>
              <a:rPr lang="en-IN" sz="5100" dirty="0" smtClean="0"/>
              <a:t> et al., ‘‘Topographic maps automatic interpretation : Some proposed strategies,’’ in Proc. GREC, Nancy, France, 1997, pp. 175–193.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5100" dirty="0" smtClean="0"/>
              <a:t>  A.KhotanzadandE.Zink,‘‘Contourlineandgeographicfeatureextraction from USGS </a:t>
            </a:r>
            <a:r>
              <a:rPr lang="en-IN" sz="5100" dirty="0" err="1" smtClean="0"/>
              <a:t>color</a:t>
            </a:r>
            <a:r>
              <a:rPr lang="en-IN" sz="5100" dirty="0" smtClean="0"/>
              <a:t> topographical paper maps,’’ IEEE Trans. Pattern Anal. Mach. </a:t>
            </a:r>
            <a:r>
              <a:rPr lang="en-IN" sz="5100" dirty="0" err="1" smtClean="0"/>
              <a:t>Intell</a:t>
            </a:r>
            <a:r>
              <a:rPr lang="en-IN" sz="5100" dirty="0" smtClean="0"/>
              <a:t>., vol. 25, no. 1, pp. 18–31, Jan. 2003.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REFERENCE(contd...)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AutoNum type="arabicPeriod" startAt="6"/>
            </a:pPr>
            <a:r>
              <a:rPr lang="en-IN" sz="2000" dirty="0" smtClean="0"/>
              <a:t>H. Wang and H. Yan, </a:t>
            </a:r>
            <a:r>
              <a:rPr lang="en-IN" sz="2400" dirty="0" smtClean="0"/>
              <a:t>‘‘</a:t>
            </a:r>
            <a:r>
              <a:rPr lang="en-IN" sz="2000" dirty="0" smtClean="0"/>
              <a:t>Text extraction from </a:t>
            </a:r>
            <a:r>
              <a:rPr lang="en-IN" sz="2000" dirty="0" err="1" smtClean="0"/>
              <a:t>color</a:t>
            </a:r>
            <a:r>
              <a:rPr lang="en-IN" sz="2000" dirty="0" smtClean="0"/>
              <a:t> map images,’’ J. Electron. </a:t>
            </a:r>
            <a:r>
              <a:rPr lang="en-IN" sz="2000" dirty="0" err="1" smtClean="0"/>
              <a:t>Imag</a:t>
            </a:r>
            <a:r>
              <a:rPr lang="en-IN" sz="2000" dirty="0" smtClean="0"/>
              <a:t>., vol. 3, no. 4, pp. 390–396, Oct. 1994. </a:t>
            </a:r>
          </a:p>
          <a:p>
            <a:pPr marL="514350" indent="-514350">
              <a:buAutoNum type="arabicPeriod" startAt="6"/>
            </a:pPr>
            <a:r>
              <a:rPr lang="en-IN" sz="2000" dirty="0" err="1" smtClean="0"/>
              <a:t>M.CaprioliandP.Gamba,‘‘</a:t>
            </a:r>
            <a:r>
              <a:rPr lang="en-IN" sz="2000" dirty="0" err="1" smtClean="0"/>
              <a:t>Detecting</a:t>
            </a:r>
            <a:r>
              <a:rPr lang="en-IN" sz="2000" dirty="0" smtClean="0"/>
              <a:t> and grouping words in topographic </a:t>
            </a:r>
            <a:r>
              <a:rPr lang="en-IN" sz="2000" dirty="0" smtClean="0"/>
              <a:t>maps ,’’ in Proc. EUSIPCO, Tampere, Finland, Sep. 2000, pp. 1–4. </a:t>
            </a:r>
          </a:p>
          <a:p>
            <a:pPr marL="514350" indent="-514350">
              <a:buAutoNum type="arabicPeriod" startAt="6"/>
            </a:pPr>
            <a:r>
              <a:rPr lang="en-IN" sz="2000" dirty="0" smtClean="0"/>
              <a:t>H. Yamada, K. Yamamoto, and K. Hosokawa, ‘‘Directional mathematical morphology and </a:t>
            </a:r>
            <a:r>
              <a:rPr lang="en-IN" sz="2000" dirty="0" err="1" smtClean="0"/>
              <a:t>reformalized</a:t>
            </a:r>
            <a:r>
              <a:rPr lang="en-IN" sz="2000" dirty="0" smtClean="0"/>
              <a:t> Hough transformation for the analysis of topographicmaps,’’IEEE,no.4, pp. 380–387, Apr. 1993. </a:t>
            </a:r>
          </a:p>
          <a:p>
            <a:pPr marL="514350" indent="-514350">
              <a:buAutoNum type="arabicPeriod" startAt="6"/>
            </a:pPr>
            <a:r>
              <a:rPr lang="en-IN" sz="2000" dirty="0" err="1" smtClean="0"/>
              <a:t>Z.Lu,‘‘</a:t>
            </a:r>
            <a:r>
              <a:rPr lang="en-IN" sz="2000" dirty="0" err="1" smtClean="0"/>
              <a:t>Detection</a:t>
            </a:r>
            <a:r>
              <a:rPr lang="en-IN" sz="2000" dirty="0" smtClean="0"/>
              <a:t> of text regions from digital </a:t>
            </a:r>
            <a:r>
              <a:rPr lang="en-IN" sz="2000" dirty="0" err="1" smtClean="0"/>
              <a:t>engineering</a:t>
            </a:r>
            <a:r>
              <a:rPr lang="en-IN" sz="2000" dirty="0" err="1" smtClean="0"/>
              <a:t>,’’IEEE</a:t>
            </a:r>
            <a:r>
              <a:rPr lang="en-IN" sz="2000" dirty="0" smtClean="0"/>
              <a:t> Trans. Pattern Anal. Mach. </a:t>
            </a:r>
            <a:r>
              <a:rPr lang="en-IN" sz="2000" dirty="0" err="1" smtClean="0"/>
              <a:t>Intell</a:t>
            </a:r>
            <a:r>
              <a:rPr lang="en-IN" sz="2000" dirty="0" smtClean="0"/>
              <a:t>., vol. 20, no. 4, pp. 431–439, Apr. 1998. </a:t>
            </a:r>
          </a:p>
          <a:p>
            <a:pPr marL="514350" indent="-514350">
              <a:buAutoNum type="arabicPeriod" startAt="6"/>
            </a:pPr>
            <a:r>
              <a:rPr lang="en-IN" sz="2000" dirty="0" smtClean="0"/>
              <a:t>D. </a:t>
            </a:r>
            <a:r>
              <a:rPr lang="en-IN" sz="2000" dirty="0" err="1" smtClean="0"/>
              <a:t>Dori</a:t>
            </a:r>
            <a:r>
              <a:rPr lang="en-IN" sz="2000" dirty="0" smtClean="0"/>
              <a:t> and Y. </a:t>
            </a:r>
            <a:r>
              <a:rPr lang="en-IN" sz="2000" dirty="0" err="1" smtClean="0"/>
              <a:t>Velkovitch</a:t>
            </a:r>
            <a:r>
              <a:rPr lang="en-IN" sz="2000" dirty="0" smtClean="0"/>
              <a:t>, ‘‘Segmentation and recognition’’ </a:t>
            </a:r>
            <a:r>
              <a:rPr lang="en-IN" sz="2000" dirty="0" err="1" smtClean="0"/>
              <a:t>Comput</a:t>
            </a:r>
            <a:r>
              <a:rPr lang="en-IN" sz="2000" dirty="0" smtClean="0"/>
              <a:t>. Vis. Image Understand., vol. 69, no. 2, pp. 196–201, </a:t>
            </a:r>
            <a:r>
              <a:rPr lang="en-IN" sz="2400" dirty="0" smtClean="0"/>
              <a:t>1998. 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</a:t>
            </a:r>
            <a:r>
              <a:rPr lang="en-IN" dirty="0" err="1" smtClean="0"/>
              <a:t>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29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7167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obust approach for recognizing map text.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intelligent map reader framework includes</a:t>
            </a:r>
          </a:p>
          <a:p>
            <a:pPr lvl="2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Detection of map text </a:t>
            </a:r>
          </a:p>
          <a:p>
            <a:pPr lvl="2"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Separation of text units</a:t>
            </a:r>
          </a:p>
          <a:p>
            <a:pPr lvl="2">
              <a:buFont typeface="Wingdings" pitchFamily="2" charset="2"/>
              <a:buChar char="§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character recognition </a:t>
            </a:r>
          </a:p>
          <a:p>
            <a:pPr lvl="2">
              <a:buFont typeface="Wingdings" pitchFamily="2" charset="2"/>
              <a:buChar char="§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Map content understanding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enable automatic and accurate understanding of the content of  a map.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30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357290" y="2643182"/>
            <a:ext cx="5643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latin typeface="Times New Roman" pitchFamily="18" charset="0"/>
                <a:cs typeface="Times New Roman" pitchFamily="18" charset="0"/>
              </a:rPr>
              <a:t>THANK YOU...</a:t>
            </a:r>
            <a:endParaRPr lang="en-IN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INTRODUCTION(contd...)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71678"/>
            <a:ext cx="8229600" cy="4525963"/>
          </a:xfrm>
        </p:spPr>
        <p:txBody>
          <a:bodyPr/>
          <a:lstStyle/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detection oh map text via deep learning.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Text recognition through Google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Tesseract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OCR engine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Gazetteer used for map content understanding</a:t>
            </a:r>
          </a:p>
          <a:p>
            <a:pPr lvl="2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geographical index or dictionary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42844" y="0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EXISTING METHOD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2332037"/>
            <a:ext cx="8229600" cy="4525963"/>
          </a:xfrm>
        </p:spPr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Not time consuming.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Text features are not directly readable by computer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Difficult to extract text units from the map background.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Large scale map text recognition is difficult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42844" y="0"/>
            <a:ext cx="8786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FASTER RCNN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2CF-64C2-4B65-A76B-191CF1C68554}" type="datetime1">
              <a:rPr lang="en-US" smtClean="0"/>
              <a:pPr/>
              <a:t>9/27/2018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142984"/>
            <a:ext cx="407193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85720" y="2428868"/>
            <a:ext cx="5286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Faster R-CNN is a deep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convolution 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neural network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Developed based on the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architecture of fast R-CNN by adding RPN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714612" y="5786454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7158" y="1357298"/>
            <a:ext cx="82153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IN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8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loss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fuction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defined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Floss (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Pi,Bi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)= </a:t>
            </a:r>
          </a:p>
          <a:p>
            <a:pPr marL="514350" indent="-51435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͟1    </a:t>
            </a:r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Ldim(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Pi,WPi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 +   ͟1  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Wpi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.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Lreg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Bi,WBi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Ndim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Nreg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WPi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one when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=+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,otherwise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WPi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zero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Anchor box and aspect ration used to optimize position.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/>
            <a:r>
              <a:rPr lang="en-IN" sz="2800" i="1" dirty="0" smtClean="0">
                <a:latin typeface="Times New Roman" pitchFamily="18" charset="0"/>
                <a:cs typeface="Times New Roman" pitchFamily="18" charset="0"/>
              </a:rPr>
              <a:t>      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285728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FASTER RCNN(contd...)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0"/>
            <a:ext cx="828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OCR ENGINE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Google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Tesseract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OCR engine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Open-source engine .</a:t>
            </a: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Supports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recognition of text information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OCR engine follows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process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Text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detection</a:t>
            </a:r>
          </a:p>
          <a:p>
            <a:pPr lvl="1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ord extraction</a:t>
            </a:r>
          </a:p>
          <a:p>
            <a:pPr lvl="1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Word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Tesseract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2 support 100 languages.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6514-C642-4B30-B0C1-011F14825950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Dept of CSE,MACE kothamangalam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0696-737D-41C4-9BE4-FAD40DA91EAA}" type="datetime1">
              <a:rPr lang="en-US" smtClean="0"/>
              <a:pPr/>
              <a:t>9/27/2018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Dept of CSE,MACE kothamangalam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16ADD-6262-4337-8988-2D587CB69753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785818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0" y="285728"/>
            <a:ext cx="1021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FRAMEWORK OF MAP READER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Microsoft Uighur" pitchFamily="2" charset="-78"/>
              </a:rPr>
              <a:t>Intelligent Map Reader : A Framework For Topographic map understanding With Deep Learning and gazetteer</a:t>
            </a:r>
            <a:endParaRPr lang="en-IN" sz="1400" dirty="0" smtClean="0"/>
          </a:p>
          <a:p>
            <a:endParaRPr lang="en-IN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572140"/>
            <a:ext cx="2571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Courtesy:https</a:t>
            </a:r>
            <a:r>
              <a:rPr lang="en-I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I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ieeexplore.ieee.org</a:t>
            </a:r>
            <a:endParaRPr lang="en-I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</TotalTime>
  <Words>1968</Words>
  <Application>Microsoft Office PowerPoint</Application>
  <PresentationFormat>On-screen Show (4:3)</PresentationFormat>
  <Paragraphs>316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CONTENT</vt:lpstr>
      <vt:lpstr>INTRODUCTION</vt:lpstr>
      <vt:lpstr>INTRODUCTION(contd...)</vt:lpstr>
      <vt:lpstr>EXISTING METHOD</vt:lpstr>
      <vt:lpstr>FASTER RCNN</vt:lpstr>
      <vt:lpstr>Slide 7</vt:lpstr>
      <vt:lpstr>OCR ENGINE</vt:lpstr>
      <vt:lpstr>Slide 9</vt:lpstr>
      <vt:lpstr>TRAINING DATA SELECTION</vt:lpstr>
      <vt:lpstr>MAP TEXT DETECTION</vt:lpstr>
      <vt:lpstr>MAP TEXT DETECTION(contd...)</vt:lpstr>
      <vt:lpstr>Slide 13</vt:lpstr>
      <vt:lpstr>Slide 14</vt:lpstr>
      <vt:lpstr>TEXT UNIT SEPERATION</vt:lpstr>
      <vt:lpstr>Slide 16</vt:lpstr>
      <vt:lpstr>TEXT UNIT SEPERATION(contd...) </vt:lpstr>
      <vt:lpstr>MAP TEXT IDENTIFICATION</vt:lpstr>
      <vt:lpstr>MAP TEXT IDENTIFICATION(contd..)</vt:lpstr>
      <vt:lpstr>MAP CONTENT UNDERSTANDING</vt:lpstr>
      <vt:lpstr>Slide 21</vt:lpstr>
      <vt:lpstr>EXPERIMENTS</vt:lpstr>
      <vt:lpstr>EXPERIMENTS(contd...)</vt:lpstr>
      <vt:lpstr>EVALUATION OF MAP TEXT</vt:lpstr>
      <vt:lpstr>RESULT OF MAP UNDERSTANDING</vt:lpstr>
      <vt:lpstr>MAP UNDERSTANDING</vt:lpstr>
      <vt:lpstr>CONCLUSION</vt:lpstr>
      <vt:lpstr>REFERENCE</vt:lpstr>
      <vt:lpstr>REFERENCE(contd...)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24</cp:revision>
  <dcterms:created xsi:type="dcterms:W3CDTF">2018-09-20T06:57:21Z</dcterms:created>
  <dcterms:modified xsi:type="dcterms:W3CDTF">2018-09-27T17:14:57Z</dcterms:modified>
</cp:coreProperties>
</file>